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306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25" r:id="rId16"/>
    <p:sldId id="319" r:id="rId17"/>
    <p:sldId id="320" r:id="rId18"/>
    <p:sldId id="321" r:id="rId19"/>
    <p:sldId id="322" r:id="rId20"/>
    <p:sldId id="324" r:id="rId21"/>
    <p:sldId id="326" r:id="rId22"/>
    <p:sldId id="32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C1F29-C734-40A8-85C9-F5C9CA587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90D2D-BBDC-4663-9873-9092B479E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D145E-AEE8-4E56-BDB9-5180462B3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6E358-DCED-4C65-97C7-86762B143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D4A9D-F91A-4892-8D44-B6B3B7402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5D148-DE94-43AF-878E-607B7CEED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764B5-4C21-498F-988E-7F5F10A2B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A89FD-1C01-4C50-BE02-BF22F6648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80309-F13C-465B-9310-497193F03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141E6-E933-4684-AFEA-AF568DEEF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5102B-5395-43D5-8A3B-00FB72947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26295-1EA2-4B4D-A236-E5C580A6B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38040-0C74-4A26-A2FD-C50397375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E388461-46DA-4057-8F8C-6AFA669D8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187450" y="1628775"/>
            <a:ext cx="7343775" cy="3384550"/>
          </a:xfrm>
        </p:spPr>
        <p:txBody>
          <a:bodyPr/>
          <a:lstStyle/>
          <a:p>
            <a:r>
              <a:rPr lang="ru-RU" sz="4800" b="1" smtClean="0"/>
              <a:t>Антоний Погорельский</a:t>
            </a:r>
            <a:r>
              <a:rPr lang="ru-RU" sz="4800" smtClean="0"/>
              <a:t/>
            </a:r>
            <a:br>
              <a:rPr lang="ru-RU" sz="4800" smtClean="0"/>
            </a:br>
            <a:r>
              <a:rPr lang="ru-RU" sz="4800" smtClean="0"/>
              <a:t/>
            </a:r>
            <a:br>
              <a:rPr lang="ru-RU" sz="4800" smtClean="0"/>
            </a:br>
            <a:r>
              <a:rPr lang="ru-RU" sz="4800" smtClean="0"/>
              <a:t>(</a:t>
            </a:r>
            <a:r>
              <a:rPr lang="ru-RU" sz="4000" smtClean="0"/>
              <a:t>волшебная повесть-сказка «Черная курица, Или подземные жители»)</a:t>
            </a:r>
            <a:endParaRPr lang="ru-RU" sz="4800" smtClean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6021388"/>
            <a:ext cx="6985471" cy="744537"/>
          </a:xfrm>
        </p:spPr>
        <p:txBody>
          <a:bodyPr/>
          <a:lstStyle/>
          <a:p>
            <a:pPr algn="r"/>
            <a:r>
              <a:rPr lang="ru-RU" dirty="0" smtClean="0"/>
              <a:t>Методический материал к занятию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971550" y="1557338"/>
            <a:ext cx="7921625" cy="4967287"/>
          </a:xfrm>
        </p:spPr>
        <p:txBody>
          <a:bodyPr/>
          <a:lstStyle/>
          <a:p>
            <a:r>
              <a:rPr lang="ru-RU" smtClean="0"/>
              <a:t>В пансионе он чувствовал себя очень одиноко, но у него было несколько любимых занятий.</a:t>
            </a:r>
          </a:p>
          <a:p>
            <a:r>
              <a:rPr lang="ru-RU" smtClean="0"/>
              <a:t>Больше всего он любил читать рыцарские романы.</a:t>
            </a:r>
          </a:p>
          <a:p>
            <a:r>
              <a:rPr lang="ru-RU" smtClean="0"/>
              <a:t>Алеша обладал хорошим воображением и вместе с героями книг переносился мысленно в прошедшие века.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356100" y="1268413"/>
            <a:ext cx="4537075" cy="5256212"/>
          </a:xfrm>
        </p:spPr>
        <p:txBody>
          <a:bodyPr/>
          <a:lstStyle/>
          <a:p>
            <a:r>
              <a:rPr lang="ru-RU" smtClean="0"/>
              <a:t>Алеша очень любопытный мальчик, романтик, фантазер и мечтатель.</a:t>
            </a:r>
          </a:p>
          <a:p>
            <a:r>
              <a:rPr lang="ru-RU" smtClean="0"/>
              <a:t>Он добрый, внима-тельный, справед-ливый, ему хотелось о ком-нибудь заботиться.</a:t>
            </a:r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4" name="Рисунок 3" descr="img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124744"/>
            <a:ext cx="2876839" cy="3263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4365104"/>
            <a:ext cx="2143125" cy="23050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859338" y="1484313"/>
            <a:ext cx="4033837" cy="5040312"/>
          </a:xfrm>
        </p:spPr>
        <p:txBody>
          <a:bodyPr/>
          <a:lstStyle/>
          <a:p>
            <a:r>
              <a:rPr lang="ru-RU" smtClean="0"/>
              <a:t>Какие человеческие качества проявил Алеша в эпизоде спасения Чернушки?</a:t>
            </a:r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6" name="Рисунок 5" descr="img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412776"/>
            <a:ext cx="3183512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1042988" y="1484313"/>
            <a:ext cx="7850187" cy="5040312"/>
          </a:xfrm>
        </p:spPr>
        <p:txBody>
          <a:bodyPr/>
          <a:lstStyle/>
          <a:p>
            <a:r>
              <a:rPr lang="ru-RU" smtClean="0"/>
              <a:t>Алеша проявил смелость и щедрость:  он не побоялся кухарки Тринушки; мальчик готов отдать ей самое ценное, что у него было – «Алеша вынул из кармана империал, составлявший всё его имение, который берёг пуще глаза своего, потому что это был подарок доброй его бабушки».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3492500" y="1125538"/>
            <a:ext cx="3382963" cy="5399087"/>
          </a:xfrm>
        </p:spPr>
        <p:txBody>
          <a:bodyPr/>
          <a:lstStyle/>
          <a:p>
            <a:r>
              <a:rPr lang="ru-RU" smtClean="0"/>
              <a:t>Настоящее знакомство с Чернушкой.</a:t>
            </a:r>
          </a:p>
          <a:p>
            <a:r>
              <a:rPr lang="ru-RU" smtClean="0"/>
              <a:t>Кем на самом деле оказалась Чернушка?</a:t>
            </a:r>
          </a:p>
          <a:p>
            <a:r>
              <a:rPr lang="ru-RU" smtClean="0"/>
              <a:t>Обещание, данное Чернушке.</a:t>
            </a:r>
          </a:p>
          <a:p>
            <a:endParaRPr lang="ru-RU" smtClean="0"/>
          </a:p>
        </p:txBody>
      </p:sp>
      <p:pic>
        <p:nvPicPr>
          <p:cNvPr id="4" name="Picture 1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2592288" cy="3316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3429000"/>
            <a:ext cx="2485058" cy="32347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043608" y="1125538"/>
            <a:ext cx="7749410" cy="5399087"/>
          </a:xfrm>
        </p:spPr>
        <p:txBody>
          <a:bodyPr/>
          <a:lstStyle/>
          <a:p>
            <a:r>
              <a:rPr lang="ru-RU" dirty="0" smtClean="0"/>
              <a:t>Что случилось во время первого путешествия в подземное царство?</a:t>
            </a:r>
          </a:p>
          <a:p>
            <a:r>
              <a:rPr lang="ru-RU" dirty="0" smtClean="0"/>
              <a:t>Какие качества Алеши проявились в этом эпизоде?</a:t>
            </a:r>
          </a:p>
          <a:p>
            <a:endParaRPr lang="ru-RU" dirty="0" smtClean="0"/>
          </a:p>
          <a:p>
            <a:r>
              <a:rPr lang="ru-RU" dirty="0" smtClean="0"/>
              <a:t>Алеша добрый, но</a:t>
            </a:r>
          </a:p>
          <a:p>
            <a:pPr>
              <a:buNone/>
            </a:pPr>
            <a:r>
              <a:rPr lang="ru-RU" dirty="0" smtClean="0"/>
              <a:t>   может быть</a:t>
            </a:r>
          </a:p>
          <a:p>
            <a:pPr>
              <a:buNone/>
            </a:pPr>
            <a:r>
              <a:rPr lang="ru-RU" dirty="0" smtClean="0"/>
              <a:t>   ветреным и</a:t>
            </a:r>
          </a:p>
          <a:p>
            <a:pPr>
              <a:buNone/>
            </a:pPr>
            <a:r>
              <a:rPr lang="ru-RU" dirty="0" smtClean="0"/>
              <a:t>   непослушным.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  <p:pic>
        <p:nvPicPr>
          <p:cNvPr id="6" name="Рисунок 5" descr="img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094" y="3573016"/>
            <a:ext cx="3677128" cy="27729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550" y="1484313"/>
            <a:ext cx="7993063" cy="5040312"/>
          </a:xfrm>
        </p:spPr>
        <p:txBody>
          <a:bodyPr/>
          <a:lstStyle/>
          <a:p>
            <a:r>
              <a:rPr lang="ru-RU" dirty="0" smtClean="0"/>
              <a:t>Какую награду попросил Алеша за спасение Чернушки? Почему?</a:t>
            </a:r>
          </a:p>
          <a:p>
            <a:r>
              <a:rPr lang="ru-RU" dirty="0" smtClean="0"/>
              <a:t>Что получил Алеша в награду?</a:t>
            </a:r>
          </a:p>
          <a:p>
            <a:r>
              <a:rPr lang="ru-RU" dirty="0" smtClean="0"/>
              <a:t>Что изменилось в самом Алеше, вокруг него, когда он получил конопляное семечко?</a:t>
            </a:r>
          </a:p>
          <a:p>
            <a:r>
              <a:rPr lang="ru-RU" dirty="0" smtClean="0"/>
              <a:t>Почему поначалу похвала за отличные ответы не доставляла Алеше удовольствия?</a:t>
            </a:r>
          </a:p>
          <a:p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356100" y="1196975"/>
            <a:ext cx="4608513" cy="5327650"/>
          </a:xfrm>
        </p:spPr>
        <p:txBody>
          <a:bodyPr/>
          <a:lstStyle/>
          <a:p>
            <a:r>
              <a:rPr lang="ru-RU" smtClean="0"/>
              <a:t>Какие качества в нём стали постепенно проявляться?</a:t>
            </a:r>
          </a:p>
          <a:p>
            <a:r>
              <a:rPr lang="ru-RU" smtClean="0"/>
              <a:t>Какие советы даёт Чернушка Алеше, пока мальчик окончательно не потерял себя?</a:t>
            </a:r>
          </a:p>
          <a:p>
            <a:r>
              <a:rPr lang="ru-RU" smtClean="0"/>
              <a:t>Почему Алеша предал Чернушку?</a:t>
            </a:r>
          </a:p>
        </p:txBody>
      </p:sp>
      <p:pic>
        <p:nvPicPr>
          <p:cNvPr id="4" name="Picture 5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3291863" cy="4221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356100" y="1773238"/>
            <a:ext cx="4608513" cy="2808287"/>
          </a:xfrm>
        </p:spPr>
        <p:txBody>
          <a:bodyPr/>
          <a:lstStyle/>
          <a:p>
            <a:r>
              <a:rPr lang="ru-RU" smtClean="0"/>
              <a:t>Верит ли Чернушка, что Алеша исправится?</a:t>
            </a:r>
          </a:p>
          <a:p>
            <a:r>
              <a:rPr lang="ru-RU" smtClean="0"/>
              <a:t>Исправился ли Алеша?</a:t>
            </a:r>
          </a:p>
        </p:txBody>
      </p:sp>
      <p:pic>
        <p:nvPicPr>
          <p:cNvPr id="5" name="Picture 4" descr="5"/>
          <p:cNvPicPr>
            <a:picLocks noChangeAspect="1" noChangeArrowheads="1"/>
          </p:cNvPicPr>
          <p:nvPr/>
        </p:nvPicPr>
        <p:blipFill>
          <a:blip r:embed="rId2" cstate="print"/>
          <a:srcRect t="9050"/>
          <a:stretch>
            <a:fillRect/>
          </a:stretch>
        </p:blipFill>
        <p:spPr bwMode="auto">
          <a:xfrm>
            <a:off x="971600" y="1412776"/>
            <a:ext cx="3194372" cy="3789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900113" y="5373688"/>
            <a:ext cx="35274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000" kern="0" dirty="0">
                <a:latin typeface="+mn-lt"/>
              </a:rPr>
              <a:t>     </a:t>
            </a:r>
            <a:r>
              <a:rPr lang="ru-RU" sz="2400" kern="0" dirty="0">
                <a:latin typeface="+mn-lt"/>
              </a:rPr>
              <a:t>Эпизод прощания с Чернушкой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1042988" y="2708920"/>
            <a:ext cx="7632700" cy="3672830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dirty="0" smtClean="0"/>
              <a:t>  Как вы понимаете слова Чернушки: «Пороки обыкновенно входят в дверь, а выходят в щёлочку…»?</a:t>
            </a:r>
          </a:p>
          <a:p>
            <a:endParaRPr lang="ru-RU" dirty="0" smtClean="0"/>
          </a:p>
        </p:txBody>
      </p:sp>
      <p:pic>
        <p:nvPicPr>
          <p:cNvPr id="4" name="Рисунок 3" descr="РисунокЯ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188640"/>
            <a:ext cx="1944216" cy="1948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848600" cy="777875"/>
          </a:xfrm>
        </p:spPr>
        <p:txBody>
          <a:bodyPr/>
          <a:lstStyle/>
          <a:p>
            <a:r>
              <a:rPr lang="ru-RU" smtClean="0"/>
              <a:t>Страницы биографии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00563" y="1341438"/>
            <a:ext cx="4392612" cy="5183187"/>
          </a:xfrm>
        </p:spPr>
        <p:txBody>
          <a:bodyPr/>
          <a:lstStyle/>
          <a:p>
            <a:r>
              <a:rPr lang="ru-RU" smtClean="0"/>
              <a:t>1787 - 1936</a:t>
            </a:r>
          </a:p>
          <a:p>
            <a:r>
              <a:rPr lang="ru-RU" smtClean="0"/>
              <a:t>Настоящее имя </a:t>
            </a:r>
            <a:r>
              <a:rPr lang="ru-RU" sz="3600" u="sng" smtClean="0"/>
              <a:t>Алексей Алексеевич Перовский</a:t>
            </a:r>
          </a:p>
          <a:p>
            <a:r>
              <a:rPr lang="ru-RU" smtClean="0"/>
              <a:t>Внебрачный сын графа Алексея Разумовского</a:t>
            </a:r>
          </a:p>
          <a:p>
            <a:r>
              <a:rPr lang="ru-RU" smtClean="0"/>
              <a:t>Друг А.С.Пушкина</a:t>
            </a:r>
          </a:p>
        </p:txBody>
      </p:sp>
      <p:pic>
        <p:nvPicPr>
          <p:cNvPr id="4" name="Рисунок 3" descr="45ee8a4239d7bd1102f85258139a4d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0" y="1412875"/>
            <a:ext cx="3175000" cy="375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15250" cy="777875"/>
          </a:xfrm>
        </p:spPr>
        <p:txBody>
          <a:bodyPr/>
          <a:lstStyle/>
          <a:p>
            <a:r>
              <a:rPr lang="ru-RU" dirty="0" smtClean="0"/>
              <a:t>Заключение 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971600" y="1385393"/>
            <a:ext cx="7921625" cy="5139951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  </a:t>
            </a:r>
            <a:r>
              <a:rPr lang="ru-RU" sz="2600" dirty="0" smtClean="0"/>
              <a:t>Погорельский, поставив в центр сказки образ мальчика Алеши, продемонстрировал этим неоднозначность, многосторонность и непредсказуемость внутреннего мира ребенка.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dirty="0" smtClean="0"/>
              <a:t>  Внутренний мир ребенка не идеализируется Погорельским.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dirty="0" smtClean="0"/>
              <a:t>  Писатель впервые доказал </a:t>
            </a:r>
            <a:r>
              <a:rPr lang="ru-RU" sz="2600" dirty="0" err="1" smtClean="0"/>
              <a:t>самостоятель-ность</a:t>
            </a:r>
            <a:r>
              <a:rPr lang="ru-RU" sz="2600" dirty="0" smtClean="0"/>
              <a:t> детского мира, наличие у ребенка собственной системы ценностей, вкуса, творческих способностей.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dirty="0" smtClean="0"/>
              <a:t>  Сказка содержит мысли о самостоятельном пути ребенка в мире нравственных понятий, об этическом законе, действующем в искусстве точно так же, как в жизни.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mtClean="0"/>
              <a:t>Домашнее задание: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971550" y="1628775"/>
            <a:ext cx="7921625" cy="4752975"/>
          </a:xfrm>
        </p:spPr>
        <p:txBody>
          <a:bodyPr/>
          <a:lstStyle/>
          <a:p>
            <a:pPr marL="742950" indent="-742950">
              <a:buFontTx/>
              <a:buAutoNum type="arabicPeriod"/>
            </a:pPr>
            <a:r>
              <a:rPr lang="ru-RU" sz="3600" dirty="0" smtClean="0"/>
              <a:t>Составьте 5-6 вопросов к детям после прочтения сказки, направленных на характеристику главного героя.</a:t>
            </a:r>
          </a:p>
          <a:p>
            <a:pPr marL="742950" indent="-742950">
              <a:buFontTx/>
              <a:buAutoNum type="arabicPeriod"/>
            </a:pPr>
            <a:r>
              <a:rPr lang="ru-RU" sz="3600" dirty="0" smtClean="0"/>
              <a:t>Выпишите мысли, в которых заключается </a:t>
            </a:r>
            <a:r>
              <a:rPr lang="ru-RU" sz="3600" smtClean="0"/>
              <a:t>воспитательный аспект </a:t>
            </a:r>
            <a:r>
              <a:rPr lang="ru-RU" sz="3600" dirty="0" smtClean="0"/>
              <a:t>произведения.</a:t>
            </a:r>
          </a:p>
          <a:p>
            <a:pPr marL="742950" indent="-742950"/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43829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848600" cy="777875"/>
          </a:xfrm>
        </p:spPr>
        <p:txBody>
          <a:bodyPr/>
          <a:lstStyle/>
          <a:p>
            <a:r>
              <a:rPr lang="ru-RU" smtClean="0"/>
              <a:t>Страницы биографии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971550" y="1341438"/>
            <a:ext cx="7921625" cy="5183187"/>
          </a:xfrm>
        </p:spPr>
        <p:txBody>
          <a:bodyPr/>
          <a:lstStyle/>
          <a:p>
            <a:r>
              <a:rPr lang="ru-RU" smtClean="0"/>
              <a:t>Получил хорошее домашнее образование.</a:t>
            </a:r>
          </a:p>
          <a:p>
            <a:r>
              <a:rPr lang="ru-RU" smtClean="0"/>
              <a:t>В 1805-1807 гг. учился в Московском университете, получив по окончании его степень доктора философских и словесных наук.</a:t>
            </a:r>
          </a:p>
          <a:p>
            <a:r>
              <a:rPr lang="ru-RU" smtClean="0"/>
              <a:t>Страстный почитатель Николая Карамзина, в 1807 году первым перевел на немецкий язык и издал его повесть «Бедная Лиза».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848600" cy="777875"/>
          </a:xfrm>
        </p:spPr>
        <p:txBody>
          <a:bodyPr/>
          <a:lstStyle/>
          <a:p>
            <a:r>
              <a:rPr lang="ru-RU" smtClean="0"/>
              <a:t>Страницы биографии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971550" y="1341438"/>
            <a:ext cx="7921625" cy="5183187"/>
          </a:xfrm>
        </p:spPr>
        <p:txBody>
          <a:bodyPr/>
          <a:lstStyle/>
          <a:p>
            <a:r>
              <a:rPr lang="ru-RU" smtClean="0"/>
              <a:t>В 1812 году ушел добровольцем в действующую армию.</a:t>
            </a:r>
          </a:p>
          <a:p>
            <a:r>
              <a:rPr lang="ru-RU" smtClean="0"/>
              <a:t>Участвовал во многих сражениях (в т.ч. партизанских) и заграничного похода.</a:t>
            </a:r>
          </a:p>
          <a:p>
            <a:r>
              <a:rPr lang="ru-RU" smtClean="0"/>
              <a:t>С 1814 по 1816 гг. служил в аккупиро-ванной Саксонии.</a:t>
            </a:r>
          </a:p>
          <a:p>
            <a:r>
              <a:rPr lang="ru-RU" smtClean="0"/>
              <a:t>В Германии увлекся немецким романтизмом (Гофманом), что оказало влияние на его творчество.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848600" cy="777875"/>
          </a:xfrm>
        </p:spPr>
        <p:txBody>
          <a:bodyPr/>
          <a:lstStyle/>
          <a:p>
            <a:r>
              <a:rPr lang="ru-RU" smtClean="0"/>
              <a:t>Страницы биографии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900113" y="1196975"/>
            <a:ext cx="7993062" cy="5327650"/>
          </a:xfrm>
        </p:spPr>
        <p:txBody>
          <a:bodyPr/>
          <a:lstStyle/>
          <a:p>
            <a:r>
              <a:rPr lang="ru-RU" smtClean="0"/>
              <a:t>После выхода в отставку поселился в Петербурге.</a:t>
            </a:r>
          </a:p>
          <a:p>
            <a:r>
              <a:rPr lang="ru-RU" smtClean="0"/>
              <a:t>Служил в Департаменте духовных дел под началом А.И.Тургенева, видного члена литературного общества «Арзамас», вошел в круг молодых поэтов и писателей.</a:t>
            </a:r>
          </a:p>
          <a:p>
            <a:r>
              <a:rPr lang="ru-RU" smtClean="0"/>
              <a:t>Здесь состоялось близкое знакомство и дружба с А.С.Пушкиным, В.А.Жуковским, Антоном Дельвигом.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848600" cy="777875"/>
          </a:xfrm>
        </p:spPr>
        <p:txBody>
          <a:bodyPr/>
          <a:lstStyle/>
          <a:p>
            <a:r>
              <a:rPr lang="ru-RU" smtClean="0"/>
              <a:t>Страницы биографии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900113" y="1196975"/>
            <a:ext cx="8243887" cy="5327650"/>
          </a:xfrm>
        </p:spPr>
        <p:txBody>
          <a:bodyPr/>
          <a:lstStyle/>
          <a:p>
            <a:r>
              <a:rPr lang="ru-RU" smtClean="0"/>
              <a:t>В 1822 году после смерти отца вышел в отставку и поселился в имении Погорельцы в Черниговской области.</a:t>
            </a:r>
          </a:p>
          <a:p>
            <a:r>
              <a:rPr lang="ru-RU" smtClean="0"/>
              <a:t>Здесь и «родился» Антоний Погорельский (от названия имения).</a:t>
            </a:r>
          </a:p>
          <a:p>
            <a:r>
              <a:rPr lang="ru-RU" smtClean="0"/>
              <a:t>В 1825 написал повесть «Лафертовская маковница».</a:t>
            </a:r>
          </a:p>
          <a:p>
            <a:r>
              <a:rPr lang="ru-RU" smtClean="0"/>
              <a:t>В 1830 – написал роман «Монастырка» о жизни выпускницы Смольного института.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848600" cy="777875"/>
          </a:xfrm>
        </p:spPr>
        <p:txBody>
          <a:bodyPr/>
          <a:lstStyle/>
          <a:p>
            <a:r>
              <a:rPr lang="ru-RU" smtClean="0"/>
              <a:t>Страницы биографии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900113" y="1196975"/>
            <a:ext cx="8243887" cy="5327650"/>
          </a:xfrm>
        </p:spPr>
        <p:txBody>
          <a:bodyPr/>
          <a:lstStyle/>
          <a:p>
            <a:r>
              <a:rPr lang="ru-RU" smtClean="0"/>
              <a:t>С 1830 года полностью посвятил себя воспитанию племянника Алеши – будущего писателя Алексея Константи-новича Толстого (1817-1878).</a:t>
            </a:r>
          </a:p>
          <a:p>
            <a:r>
              <a:rPr lang="ru-RU" smtClean="0"/>
              <a:t>В 1829 году именно для племянника написал фантастическую повесть-сказку «Черная курица, Или подземные жители».</a:t>
            </a:r>
          </a:p>
          <a:p>
            <a:r>
              <a:rPr lang="ru-RU" smtClean="0"/>
              <a:t>В 1836 году по дороге в Ниццу скончался в Варшаве от туберкулеза.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848600" cy="1066800"/>
          </a:xfrm>
        </p:spPr>
        <p:txBody>
          <a:bodyPr/>
          <a:lstStyle/>
          <a:p>
            <a:r>
              <a:rPr lang="ru-RU" smtClean="0"/>
              <a:t>Первая русская авторская повесть-сказка для детей </a:t>
            </a:r>
          </a:p>
        </p:txBody>
      </p:sp>
      <p:pic>
        <p:nvPicPr>
          <p:cNvPr id="4" name="img2_62314" descr="10010714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132856"/>
            <a:ext cx="5616624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/>
          <a:lstStyle/>
          <a:p>
            <a:r>
              <a:rPr lang="ru-RU" sz="4000" smtClean="0"/>
              <a:t>Характеристика главного героя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859338" y="1412875"/>
            <a:ext cx="4105275" cy="5111750"/>
          </a:xfrm>
        </p:spPr>
        <p:txBody>
          <a:bodyPr/>
          <a:lstStyle/>
          <a:p>
            <a:r>
              <a:rPr lang="ru-RU" smtClean="0"/>
              <a:t>Мальчик Алеша, которому было не более 9 или 10 лет.</a:t>
            </a:r>
          </a:p>
          <a:p>
            <a:r>
              <a:rPr lang="ru-RU" smtClean="0"/>
              <a:t>Алеша был мальчиком умным, милым, хорошо учился и любил учиться.</a:t>
            </a:r>
          </a:p>
        </p:txBody>
      </p:sp>
      <p:pic>
        <p:nvPicPr>
          <p:cNvPr id="4" name="Picture 6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3849608" cy="4653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746</Words>
  <Application>Microsoft Office PowerPoint</Application>
  <PresentationFormat>Экран (4:3)</PresentationFormat>
  <Paragraphs>88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Arial</vt:lpstr>
      <vt:lpstr>Оформление по умолчанию</vt:lpstr>
      <vt:lpstr>Антоний Погорельский  (волшебная повесть-сказка «Черная курица, Или подземные жители»)</vt:lpstr>
      <vt:lpstr>Страницы биографии</vt:lpstr>
      <vt:lpstr>Страницы биографии</vt:lpstr>
      <vt:lpstr>Страницы биографии</vt:lpstr>
      <vt:lpstr>Страницы биографии</vt:lpstr>
      <vt:lpstr>Страницы биографии</vt:lpstr>
      <vt:lpstr>Страницы биографии</vt:lpstr>
      <vt:lpstr>Первая русская авторская повесть-сказка для детей 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Характеристика главного героя</vt:lpstr>
      <vt:lpstr>Презентация PowerPoint</vt:lpstr>
      <vt:lpstr>Заключение </vt:lpstr>
      <vt:lpstr>Домашнее задание: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поэмы Гоголя "Мертвые души"</dc:title>
  <dc:creator>Лена</dc:creator>
  <cp:lastModifiedBy>User</cp:lastModifiedBy>
  <cp:revision>113</cp:revision>
  <dcterms:created xsi:type="dcterms:W3CDTF">2012-01-15T08:05:34Z</dcterms:created>
  <dcterms:modified xsi:type="dcterms:W3CDTF">2020-03-19T05:23:02Z</dcterms:modified>
</cp:coreProperties>
</file>